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859" r:id="rId2"/>
    <p:sldId id="1238" r:id="rId3"/>
    <p:sldId id="1239" r:id="rId4"/>
    <p:sldId id="1242" r:id="rId5"/>
    <p:sldId id="1243" r:id="rId6"/>
    <p:sldId id="1178" r:id="rId7"/>
    <p:sldId id="1244" r:id="rId8"/>
    <p:sldId id="1245" r:id="rId9"/>
    <p:sldId id="1277" r:id="rId10"/>
    <p:sldId id="1246" r:id="rId11"/>
    <p:sldId id="1247" r:id="rId12"/>
    <p:sldId id="1278" r:id="rId13"/>
    <p:sldId id="1164" r:id="rId14"/>
    <p:sldId id="1252" r:id="rId15"/>
    <p:sldId id="1279" r:id="rId16"/>
    <p:sldId id="1250" r:id="rId17"/>
    <p:sldId id="1280" r:id="rId18"/>
    <p:sldId id="1254" r:id="rId19"/>
    <p:sldId id="1253" r:id="rId20"/>
    <p:sldId id="1281" r:id="rId21"/>
    <p:sldId id="1282" r:id="rId22"/>
    <p:sldId id="1256" r:id="rId23"/>
    <p:sldId id="1283" r:id="rId24"/>
    <p:sldId id="1258" r:id="rId25"/>
    <p:sldId id="1284" r:id="rId26"/>
    <p:sldId id="1285" r:id="rId27"/>
    <p:sldId id="1286" r:id="rId28"/>
    <p:sldId id="1287" r:id="rId29"/>
    <p:sldId id="1272" r:id="rId30"/>
    <p:sldId id="1273" r:id="rId31"/>
    <p:sldId id="1288" r:id="rId32"/>
    <p:sldId id="1274" r:id="rId33"/>
    <p:sldId id="1276" r:id="rId34"/>
    <p:sldId id="1289" r:id="rId3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9.png"/><Relationship Id="rId7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0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  气体</a:t>
            </a:r>
            <a:r>
              <a:rPr lang="zh-CN" altLang="en-US" sz="5400" dirty="0">
                <a:solidFill>
                  <a:srgbClr val="549E39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、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固体和液体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4966" y="2995073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 </a:t>
            </a:r>
            <a:r>
              <a:rPr lang="zh-CN" altLang="en-US" sz="5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气体的等压变化和等容变化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7742"/>
            <a:ext cx="1269856" cy="34308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4454233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玻意耳定律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）宏观表现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一定质量的某种理想气体，在温度保持不变时，体积减小，压强增大，体积增大，压强减小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）微观解释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一定质量的某种理想气体，温度保持不变时，分子的平均动能是一定的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在这种情况下，体积减小时，分子的数密度增大，单位时间内、单位面积上碰撞器壁的分子数就多，气体的压强就增大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气体实验定律的微观解释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382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吕萨克定律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）宏观表现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一定质量的某种理想气体，在压强保持不变时，温度升高，体积增大，温度降低，体积减小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）微观解释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一定质量的某种理想气体，温度升高时，分子的平均动能增大；只有气体的体积同时增大，使分子的数密度减小，才能保持压强不变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126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6CB1448-F523-F068-C0A0-651481BCF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查理定律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）宏观表现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一定质量的某种理想气体，在体积保持不变时，温度升高，压强增大，温度降低，压强减小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）微观解释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一定质量的某种理想气体，体积保持不变时，分子的数密度保持不变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在这种情况下，温度升高时，分子的平均动能增大，气体的压强就增大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733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ABA44-6A94-FFA0-3C51-2D9E8946E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9D95B4C6-2048-C591-3335-A0CE2B1DB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07" y="2054855"/>
            <a:ext cx="11484352" cy="2238241"/>
          </a:xfrm>
          <a:solidFill>
            <a:srgbClr val="E3F2E7"/>
          </a:solidFill>
        </p:spPr>
        <p:txBody>
          <a:bodyPr/>
          <a:lstStyle/>
          <a:p>
            <a:pPr indent="1611313"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宏观量温度的变化对应着微观量分子平均动能的变化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体积的变化对应着气体分子数密度的变化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压强的变化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微观上由两个因素引起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即分子热运动的平均动能和分子的数密度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可以根据气体变化情况选择相应的实验定律加以判断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顿有所悟.eps" descr="id:2147489713;FounderCES">
            <a:extLst>
              <a:ext uri="{FF2B5EF4-FFF2-40B4-BE49-F238E27FC236}">
                <a16:creationId xmlns:a16="http://schemas.microsoft.com/office/drawing/2014/main" id="{7815BD2D-4FFF-DE48-0F3F-AF2E12896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39" y="2199095"/>
            <a:ext cx="1630478" cy="35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10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7781" y="763538"/>
            <a:ext cx="6851994" cy="600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99234"/>
            <a:ext cx="957962" cy="3430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18816" y="1447610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盖</a:t>
            </a: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吕萨克定律的理解及应用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格 6">
                <a:extLst>
                  <a:ext uri="{FF2B5EF4-FFF2-40B4-BE49-F238E27FC236}">
                    <a16:creationId xmlns:a16="http://schemas.microsoft.com/office/drawing/2014/main" id="{EF5C03CB-E7D2-9485-B351-8C6F2A1AAF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9358860"/>
                  </p:ext>
                </p:extLst>
              </p:nvPr>
            </p:nvGraphicFramePr>
            <p:xfrm>
              <a:off x="360854" y="2204864"/>
              <a:ext cx="11485848" cy="386905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79231">
                      <a:extLst>
                        <a:ext uri="{9D8B030D-6E8A-4147-A177-3AD203B41FA5}">
                          <a16:colId xmlns:a16="http://schemas.microsoft.com/office/drawing/2014/main" val="744590191"/>
                        </a:ext>
                      </a:extLst>
                    </a:gridCol>
                    <a:gridCol w="9806617">
                      <a:extLst>
                        <a:ext uri="{9D8B030D-6E8A-4147-A177-3AD203B41FA5}">
                          <a16:colId xmlns:a16="http://schemas.microsoft.com/office/drawing/2014/main" val="337054017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适用范围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压强不太大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温度不太低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7505169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公式及变式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𝐕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𝐕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𝚫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𝑻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𝚫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𝑽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𝐕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4288182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反映一定质量的气体在等压变化中体积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与热力学温度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成正比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图像是延长线过原点的倾斜直线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图像斜率越大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压强越小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6566436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反映一定质量的气体在等压变化中体积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与摄氏温度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成线性关系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倾斜直线的延长线与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轴交点为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（－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273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15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℃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连接图像中的某点与该交点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连线的斜率越大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压强越小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092987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格 6">
                <a:extLst>
                  <a:ext uri="{FF2B5EF4-FFF2-40B4-BE49-F238E27FC236}">
                    <a16:creationId xmlns:a16="http://schemas.microsoft.com/office/drawing/2014/main" id="{EF5C03CB-E7D2-9485-B351-8C6F2A1AAF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9358860"/>
                  </p:ext>
                </p:extLst>
              </p:nvPr>
            </p:nvGraphicFramePr>
            <p:xfrm>
              <a:off x="360854" y="2204864"/>
              <a:ext cx="11485848" cy="386905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79231">
                      <a:extLst>
                        <a:ext uri="{9D8B030D-6E8A-4147-A177-3AD203B41FA5}">
                          <a16:colId xmlns:a16="http://schemas.microsoft.com/office/drawing/2014/main" val="744590191"/>
                        </a:ext>
                      </a:extLst>
                    </a:gridCol>
                    <a:gridCol w="9806617">
                      <a:extLst>
                        <a:ext uri="{9D8B030D-6E8A-4147-A177-3AD203B41FA5}">
                          <a16:colId xmlns:a16="http://schemas.microsoft.com/office/drawing/2014/main" val="3370540176"/>
                        </a:ext>
                      </a:extLst>
                    </a:gridCol>
                  </a:tblGrid>
                  <a:tr h="4792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适用范围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压强不太大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温度不太低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75051693"/>
                      </a:ext>
                    </a:extLst>
                  </a:tr>
                  <a:tr h="7854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公式及变式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216" t="-62016" r="-124" b="-3527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2881822"/>
                      </a:ext>
                    </a:extLst>
                  </a:tr>
                  <a:tr h="10278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反映一定质量的气体在等压变化中体积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与热力学温度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成正比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图像是延长线过原点的倾斜直线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图像斜率越大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压强越小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65664362"/>
                      </a:ext>
                    </a:extLst>
                  </a:tr>
                  <a:tr h="157651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反映一定质量的气体在等压变化中体积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与摄氏温度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成线性关系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倾斜直线的延长线与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轴交点为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（－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273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15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℃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连接图像中的某点与该交点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连线的斜率越大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压强越小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0929877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22705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1AE85-8096-5C6D-9493-D09F7421D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48631714-4EEF-70C5-E987-CEDF53F8D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07" y="2780928"/>
            <a:ext cx="11484352" cy="1130246"/>
          </a:xfrm>
          <a:solidFill>
            <a:srgbClr val="E3F2E7"/>
          </a:solidFill>
        </p:spPr>
        <p:txBody>
          <a:bodyPr/>
          <a:lstStyle/>
          <a:p>
            <a:pPr indent="1701800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吕萨克定律中的温度是热力学温度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而不是摄氏温度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如果题目中给出的是摄氏温度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要把摄氏温度转化为热力学温度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89535;FounderCES">
            <a:extLst>
              <a:ext uri="{FF2B5EF4-FFF2-40B4-BE49-F238E27FC236}">
                <a16:creationId xmlns:a16="http://schemas.microsoft.com/office/drawing/2014/main" id="{B98D8412-B5FE-B4D6-0460-2839E31C0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07" y="2941548"/>
            <a:ext cx="1722270" cy="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401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89693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宁夏银川一中三模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）如图所示，两端开口的汽缸竖直固定，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是两个活塞，可在汽缸内无摩擦滑动，面积分别为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20cm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10cm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，质量分别为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5kg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5kg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，它们之间用一根细杆连接，静止时汽缸中的气体温度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，汽缸两部分的气柱长均为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已知大气压强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，重力加速度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，缸内气体可看作理想气体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）活塞静止时，求汽缸内气体的压强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883"/>
            <a:ext cx="935685" cy="320804"/>
          </a:xfrm>
          <a:prstGeom prst="rect">
            <a:avLst/>
          </a:prstGeom>
        </p:spPr>
      </p:pic>
      <p:pic>
        <p:nvPicPr>
          <p:cNvPr id="4" name="sd346.jpg" descr="id:2147490657;FounderCES">
            <a:extLst>
              <a:ext uri="{FF2B5EF4-FFF2-40B4-BE49-F238E27FC236}">
                <a16:creationId xmlns:a16="http://schemas.microsoft.com/office/drawing/2014/main" id="{19CF8EBE-71A4-D9A6-43AE-2647902C8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3678" y="2996952"/>
            <a:ext cx="1366505" cy="2566363"/>
          </a:xfrm>
          <a:prstGeom prst="rect">
            <a:avLst/>
          </a:prstGeom>
        </p:spPr>
      </p:pic>
      <p:sp>
        <p:nvSpPr>
          <p:cNvPr id="5" name="内容占位符 1">
            <a:extLst>
              <a:ext uri="{FF2B5EF4-FFF2-40B4-BE49-F238E27FC236}">
                <a16:creationId xmlns:a16="http://schemas.microsoft.com/office/drawing/2014/main" id="{2E740E67-53A3-7564-2188-6987EDB1C788}"/>
              </a:ext>
            </a:extLst>
          </p:cNvPr>
          <p:cNvSpPr txBox="1">
            <a:spLocks/>
          </p:cNvSpPr>
          <p:nvPr/>
        </p:nvSpPr>
        <p:spPr bwMode="auto">
          <a:xfrm>
            <a:off x="360854" y="4026946"/>
            <a:ext cx="9846305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设活塞静止时汽缸内气体的压强为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根据平衡条件可得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代入数据解得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C723B3B-9448-3813-C007-9CCA7B92F3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4224554"/>
            <a:ext cx="722448" cy="29671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C8E57EB-4891-92FD-66E9-A7351398A284}"/>
              </a:ext>
            </a:extLst>
          </p:cNvPr>
          <p:cNvSpPr txBox="1"/>
          <p:nvPr/>
        </p:nvSpPr>
        <p:spPr>
          <a:xfrm>
            <a:off x="360854" y="5157192"/>
            <a:ext cx="2854032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</a:rPr>
              <a:t>10</a:t>
            </a:r>
            <a:r>
              <a:rPr lang="en-US" altLang="zh-CN" sz="2400" baseline="30000" dirty="0">
                <a:solidFill>
                  <a:srgbClr val="000000"/>
                </a:solidFill>
              </a:rPr>
              <a:t>5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</a:rPr>
              <a:t>Pa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E5CBE16-BBD9-D5F4-C63F-F2FECC5380D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5325185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3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3F992E28-8812-A592-28B0-C6BAE08D48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821059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）若降低汽缸内气体的温度，当活塞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缓慢向下移动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时，求汽缸内气体的温度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3F992E28-8812-A592-28B0-C6BAE08D48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821059"/>
              </a:xfrm>
              <a:blipFill>
                <a:blip r:embed="rId2"/>
                <a:stretch>
                  <a:fillRect l="-796" b="-59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sd346.jpg" descr="id:2147490657;FounderCES">
            <a:extLst>
              <a:ext uri="{FF2B5EF4-FFF2-40B4-BE49-F238E27FC236}">
                <a16:creationId xmlns:a16="http://schemas.microsoft.com/office/drawing/2014/main" id="{60CAFC6A-94E0-4EAC-5C85-0B1D18319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1670" y="1592315"/>
            <a:ext cx="1366505" cy="25663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1">
                <a:extLst>
                  <a:ext uri="{FF2B5EF4-FFF2-40B4-BE49-F238E27FC236}">
                    <a16:creationId xmlns:a16="http://schemas.microsoft.com/office/drawing/2014/main" id="{08DD00CF-4CA4-13CE-7E9E-FF02266CADD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561434"/>
                <a:ext cx="9694792" cy="1651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 eaLnBrk="1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活塞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缓慢下移过程中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气体压强不变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对汽缸内的气体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吕萨克定律可得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𝑳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𝑳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代入数据解得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500K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1">
                <a:extLst>
                  <a:ext uri="{FF2B5EF4-FFF2-40B4-BE49-F238E27FC236}">
                    <a16:creationId xmlns:a16="http://schemas.microsoft.com/office/drawing/2014/main" id="{08DD00CF-4CA4-13CE-7E9E-FF02266CAD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561434"/>
                <a:ext cx="9694792" cy="1651542"/>
              </a:xfrm>
              <a:prstGeom prst="rect">
                <a:avLst/>
              </a:prstGeom>
              <a:blipFill>
                <a:blip r:embed="rId4"/>
                <a:stretch>
                  <a:fillRect l="-943" r="-9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9BD06482-8331-632F-10B4-179A672F617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1759042"/>
            <a:ext cx="722448" cy="29671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6ADB20B-0D19-2824-39B7-497DB8AF3CDD}"/>
              </a:ext>
            </a:extLst>
          </p:cNvPr>
          <p:cNvSpPr txBox="1"/>
          <p:nvPr/>
        </p:nvSpPr>
        <p:spPr>
          <a:xfrm>
            <a:off x="360807" y="3215335"/>
            <a:ext cx="2854032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500K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3345012-39C1-BFE6-AAB7-98188F15E2A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383328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95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970"/>
            <a:ext cx="957962" cy="33862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查理定律的理解及应用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>
                <a:extLst>
                  <a:ext uri="{FF2B5EF4-FFF2-40B4-BE49-F238E27FC236}">
                    <a16:creationId xmlns:a16="http://schemas.microsoft.com/office/drawing/2014/main" id="{87367B1A-3CCA-2DF7-8772-812A881556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0524233"/>
                  </p:ext>
                </p:extLst>
              </p:nvPr>
            </p:nvGraphicFramePr>
            <p:xfrm>
              <a:off x="360854" y="1412776"/>
              <a:ext cx="11485848" cy="417646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50934">
                      <a:extLst>
                        <a:ext uri="{9D8B030D-6E8A-4147-A177-3AD203B41FA5}">
                          <a16:colId xmlns:a16="http://schemas.microsoft.com/office/drawing/2014/main" val="1085034006"/>
                        </a:ext>
                      </a:extLst>
                    </a:gridCol>
                    <a:gridCol w="8834914">
                      <a:extLst>
                        <a:ext uri="{9D8B030D-6E8A-4147-A177-3AD203B41FA5}">
                          <a16:colId xmlns:a16="http://schemas.microsoft.com/office/drawing/2014/main" val="3610299740"/>
                        </a:ext>
                      </a:extLst>
                    </a:gridCol>
                  </a:tblGrid>
                  <a:tr h="51707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适用范围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压强不太大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温度不太低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77141101"/>
                      </a:ext>
                    </a:extLst>
                  </a:tr>
                  <a:tr h="84936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公式及变式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𝐩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𝐩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𝚫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𝑻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𝚫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𝒑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𝐩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6389249"/>
                      </a:ext>
                    </a:extLst>
                  </a:tr>
                  <a:tr h="110903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反映一定质量的气体在等容变化中压强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与热力学温度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成正比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图像是过原点的倾斜直线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图像斜率越大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体积越小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44336878"/>
                      </a:ext>
                    </a:extLst>
                  </a:tr>
                  <a:tr h="170099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反映一定质量的气体在等容变化中压强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与摄氏温度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成线性关系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倾斜直线的延长线与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轴交点为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（－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273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15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℃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连接图像中的某点与该交点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连线的斜率越大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体积越小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971055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>
                <a:extLst>
                  <a:ext uri="{FF2B5EF4-FFF2-40B4-BE49-F238E27FC236}">
                    <a16:creationId xmlns:a16="http://schemas.microsoft.com/office/drawing/2014/main" id="{87367B1A-3CCA-2DF7-8772-812A881556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0524233"/>
                  </p:ext>
                </p:extLst>
              </p:nvPr>
            </p:nvGraphicFramePr>
            <p:xfrm>
              <a:off x="360854" y="1412776"/>
              <a:ext cx="11485848" cy="417646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50934">
                      <a:extLst>
                        <a:ext uri="{9D8B030D-6E8A-4147-A177-3AD203B41FA5}">
                          <a16:colId xmlns:a16="http://schemas.microsoft.com/office/drawing/2014/main" val="1085034006"/>
                        </a:ext>
                      </a:extLst>
                    </a:gridCol>
                    <a:gridCol w="8834914">
                      <a:extLst>
                        <a:ext uri="{9D8B030D-6E8A-4147-A177-3AD203B41FA5}">
                          <a16:colId xmlns:a16="http://schemas.microsoft.com/office/drawing/2014/main" val="3610299740"/>
                        </a:ext>
                      </a:extLst>
                    </a:gridCol>
                  </a:tblGrid>
                  <a:tr h="51707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适用范围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压强不太大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温度不太低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77141101"/>
                      </a:ext>
                    </a:extLst>
                  </a:tr>
                  <a:tr h="84936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公式及变式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069" t="-61871" r="-138" b="-3453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6389249"/>
                      </a:ext>
                    </a:extLst>
                  </a:tr>
                  <a:tr h="110903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反映一定质量的气体在等容变化中压强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与热力学温度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成正比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图像是过原点的倾斜直线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图像斜率越大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体积越小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44336878"/>
                      </a:ext>
                    </a:extLst>
                  </a:tr>
                  <a:tr h="170099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反映一定质量的气体在等容变化中压强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与摄氏温度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成线性关系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倾斜直线的延长线与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轴交点为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（－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273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15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℃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连接图像中的某点与该交点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连线的斜率越大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体积越小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9710556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59324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87425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如图所示，导热汽缸由半径不同的两个圆柱形容器组成，汽缸上部横截面积为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，深度为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，下部横截面积为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，深度为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，侧面有阀门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处于打开状态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活塞上表面通过定滑轮与一水桶相连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关闭阀门后向水桶中缓慢加水，使活塞上升到距汽缸顶端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处停下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已知大气压强为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，室温为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，重力加速度为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，不计一切摩擦，忽略水桶质量、活塞厚度及活塞质量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12100"/>
            <a:ext cx="940139" cy="314370"/>
          </a:xfrm>
          <a:prstGeom prst="rect">
            <a:avLst/>
          </a:prstGeom>
        </p:spPr>
      </p:pic>
      <p:pic>
        <p:nvPicPr>
          <p:cNvPr id="3" name="lv134.jpg" descr="id:2147490700;FounderCES">
            <a:extLst>
              <a:ext uri="{FF2B5EF4-FFF2-40B4-BE49-F238E27FC236}">
                <a16:creationId xmlns:a16="http://schemas.microsoft.com/office/drawing/2014/main" id="{EABBF724-9EE8-5952-9B2D-0B7260495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165" y="3716503"/>
            <a:ext cx="2666082" cy="236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46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400" y="762412"/>
            <a:ext cx="6842063" cy="6057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07943"/>
            <a:ext cx="1220846" cy="3430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150274"/>
                <a:ext cx="11485848" cy="4208011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等压变化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一定质量的某种气体，在压强不变时，体积随温度变化的过程叫作气体的等压变化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吕萨克定律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）内容：一定质量的某种气体，在压强不变的情况下，其体积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与热力学温度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成正比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）公式：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推论式：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150274"/>
                <a:ext cx="11485848" cy="4208011"/>
              </a:xfrm>
              <a:blipFill>
                <a:blip r:embed="rId4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矩形 20"/>
          <p:cNvSpPr/>
          <p:nvPr/>
        </p:nvSpPr>
        <p:spPr>
          <a:xfrm>
            <a:off x="1581700" y="1456319"/>
            <a:ext cx="1026500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气体的等压变化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D74B0B3-2D5A-FA7D-AC6B-DF6857BDA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）加入桶中水的质量；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B71A1F2F-DF7C-2790-E0BC-766BB99B314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268760"/>
                <a:ext cx="11485848" cy="1998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 eaLnBrk="1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当活塞上升到距汽缸顶端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气体的体积为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对汽缸内的气体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由玻意耳定律可得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设加入桶中水的质量为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对活塞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由受力平衡可得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𝟐𝟔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B71A1F2F-DF7C-2790-E0BC-766BB99B31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268760"/>
                <a:ext cx="11485848" cy="1998881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A23A5C4E-5B3C-F8ED-F0C0-9265294DB0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1466368"/>
            <a:ext cx="722448" cy="296719"/>
          </a:xfrm>
          <a:prstGeom prst="rect">
            <a:avLst/>
          </a:prstGeom>
        </p:spPr>
      </p:pic>
      <p:pic>
        <p:nvPicPr>
          <p:cNvPr id="5" name="lv134.jpg" descr="id:2147490700;FounderCES">
            <a:extLst>
              <a:ext uri="{FF2B5EF4-FFF2-40B4-BE49-F238E27FC236}">
                <a16:creationId xmlns:a16="http://schemas.microsoft.com/office/drawing/2014/main" id="{5F1D8620-4CF5-7D2C-2091-E35CA7898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737" y="3590360"/>
            <a:ext cx="2666082" cy="23687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25FC831-2F3B-2854-F2B5-E1BE5AEE753C}"/>
                  </a:ext>
                </a:extLst>
              </p:cNvPr>
              <p:cNvSpPr txBox="1"/>
              <p:nvPr/>
            </p:nvSpPr>
            <p:spPr>
              <a:xfrm>
                <a:off x="360807" y="3267641"/>
                <a:ext cx="2134746" cy="8908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tabLst>
                    <a:tab pos="6210935" algn="l"/>
                  </a:tabLst>
                </a:pPr>
                <a:r>
                  <a:rPr lang="en-US" altLang="zh-CN" sz="2400" b="1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𝟗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𝟐𝟔</m:t>
                        </m:r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zh-CN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25FC831-2F3B-2854-F2B5-E1BE5AEE7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07" y="3267641"/>
                <a:ext cx="2134746" cy="8908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6C53D5B2-C575-2FFD-078A-2EA262259F9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663095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ABC2379-619E-1E3D-CBF2-4E24878A0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）将桶中的水取走一半，并对汽缸中气体缓慢加热，当活塞再次停于离汽缸顶端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处时，气体的温度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CD7DF0EA-39CF-AC24-8A46-D851D34607F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871138"/>
                <a:ext cx="11485848" cy="1629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 eaLnBrk="1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将桶中的水取走一半后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对活塞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由受力平衡可得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对汽缸内的气体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由查理定律可得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CD7DF0EA-39CF-AC24-8A46-D851D3460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71138"/>
                <a:ext cx="11485848" cy="1629870"/>
              </a:xfrm>
              <a:prstGeom prst="rect">
                <a:avLst/>
              </a:prstGeom>
              <a:blipFill>
                <a:blip r:embed="rId2"/>
                <a:stretch>
                  <a:fillRect l="-796" r="-849" b="-7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0EA25AD3-252B-5C14-C688-8654F75336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711" y="2249762"/>
            <a:ext cx="722448" cy="296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B4B51FF-A8DB-DA31-66C5-D99D6AAE8F6F}"/>
                  </a:ext>
                </a:extLst>
              </p:cNvPr>
              <p:cNvSpPr txBox="1"/>
              <p:nvPr/>
            </p:nvSpPr>
            <p:spPr>
              <a:xfrm>
                <a:off x="360854" y="3501008"/>
                <a:ext cx="2134746" cy="8258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tabLst>
                    <a:tab pos="5850890" algn="l"/>
                  </a:tabLst>
                </a:pPr>
                <a:r>
                  <a:rPr lang="en-US" altLang="zh-CN" sz="2400" b="1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𝟐𝟑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endParaRPr lang="zh-CN" altLang="zh-CN" sz="105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B4B51FF-A8DB-DA31-66C5-D99D6AAE8F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501008"/>
                <a:ext cx="2134746" cy="825867"/>
              </a:xfrm>
              <a:prstGeom prst="rect">
                <a:avLst/>
              </a:prstGeom>
              <a:blipFill>
                <a:blip r:embed="rId4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7415AC51-9747-A651-9E4A-69CA1A0608F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3896462"/>
            <a:ext cx="748347" cy="309661"/>
          </a:xfrm>
          <a:prstGeom prst="rect">
            <a:avLst/>
          </a:prstGeom>
        </p:spPr>
      </p:pic>
      <p:pic>
        <p:nvPicPr>
          <p:cNvPr id="7" name="lv134.jpg" descr="id:2147490700;FounderCES">
            <a:extLst>
              <a:ext uri="{FF2B5EF4-FFF2-40B4-BE49-F238E27FC236}">
                <a16:creationId xmlns:a16="http://schemas.microsoft.com/office/drawing/2014/main" id="{E598CD20-A176-3EB5-96F1-4AF3FEA7C6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5526" y="3308924"/>
            <a:ext cx="2666082" cy="236871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>
                <a:extLst>
                  <a:ext uri="{FF2B5EF4-FFF2-40B4-BE49-F238E27FC236}">
                    <a16:creationId xmlns:a16="http://schemas.microsoft.com/office/drawing/2014/main" id="{998A86EF-7D17-43FD-2742-90F486ECC0F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07" y="4349040"/>
                <a:ext cx="8182671" cy="2007473"/>
              </a:xfrm>
              <a:prstGeom prst="rect">
                <a:avLst/>
              </a:prstGeom>
              <a:solidFill>
                <a:srgbClr val="E3F2E7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1701800" eaLnBrk="1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将桶中的水取走一半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并对汽缸中气体缓慢加热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会伴随着气体体积的改变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整个过程并不是等容变化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但变化的初、末状态的体积是相等的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因此仍满足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>
                <a:extLst>
                  <a:ext uri="{FF2B5EF4-FFF2-40B4-BE49-F238E27FC236}">
                    <a16:creationId xmlns:a16="http://schemas.microsoft.com/office/drawing/2014/main" id="{998A86EF-7D17-43FD-2742-90F486ECC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07" y="4349040"/>
                <a:ext cx="8182671" cy="2007473"/>
              </a:xfrm>
              <a:prstGeom prst="rect">
                <a:avLst/>
              </a:prstGeom>
              <a:blipFill>
                <a:blip r:embed="rId7"/>
                <a:stretch>
                  <a:fillRect l="-1118" r="-1192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顿有所悟.eps" descr="id:2147489713;FounderCES">
            <a:extLst>
              <a:ext uri="{FF2B5EF4-FFF2-40B4-BE49-F238E27FC236}">
                <a16:creationId xmlns:a16="http://schemas.microsoft.com/office/drawing/2014/main" id="{98FA80BA-0CBE-D409-5654-4B8F50A5F4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739" y="4493280"/>
            <a:ext cx="1630478" cy="35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6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7742"/>
            <a:ext cx="953507" cy="343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51691"/>
                <a:ext cx="11485848" cy="3587200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对理想气体状态方程的理解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）该方程表示的是气体三个状态参量的关系，与中间的变化过程无关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）在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常量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）中，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与气体的种类、质量有关，与状态参量（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）无关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）方程应用时单位方面应注意：温度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必须是热力学温度，公式两边中压强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单位必须统一，但不一定是国际单位制中的单位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51691"/>
                <a:ext cx="11485848" cy="3587200"/>
              </a:xfrm>
              <a:blipFill>
                <a:blip r:embed="rId3"/>
                <a:stretch>
                  <a:fillRect l="-796" r="-849" b="-30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理想气体状态方程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652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1765C1C3-B753-B1A5-DFE3-6C331C2985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64136"/>
              </a:xfrm>
            </p:spPr>
            <p:txBody>
              <a:bodyPr/>
              <a:lstStyle/>
              <a:p>
                <a:pPr lvl="0"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理想气体状态方程与气体实验定律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tabLst>
                    <a:tab pos="5850890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当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𝐓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一定时，</m:t>
                                  </m:r>
                                  <m:sSub>
                                    <m:sSub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＝</m:t>
                                  </m:r>
                                  <m:sSub>
                                    <m:sSub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（玻意耳定律）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当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𝐩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一定时，</m:t>
                                  </m:r>
                                  <m:f>
                                    <m:f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zh-CN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＝</m:t>
                                  </m:r>
                                  <m:f>
                                    <m:f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zh-CN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（盖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吕萨克定律）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当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一定时，</m:t>
                                  </m:r>
                                  <m:f>
                                    <m:f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zh-CN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𝒑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＝</m:t>
                                  </m:r>
                                  <m:f>
                                    <m:f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zh-CN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𝒑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1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（查理定律）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1765C1C3-B753-B1A5-DFE3-6C331C2985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64136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3930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89693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江苏省震泽中学调研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）如图所示，左端封闭、右端开口、内径相同的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形细玻璃管竖直放置，左管中封闭有长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24cm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的空气柱，两管水银面相平，水银柱足够长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已知大气压强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75cmHg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，初始时封闭气体的热力学温度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300K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现将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下端阀门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打开，缓慢流出部分水银，然后关闭阀门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，左管水银面下降的高度</a:t>
            </a:r>
            <a:r>
              <a:rPr lang="en-US" altLang="zh-CN" b="1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1cm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6653"/>
            <a:ext cx="940139" cy="325263"/>
          </a:xfrm>
          <a:prstGeom prst="rect">
            <a:avLst/>
          </a:prstGeom>
        </p:spPr>
      </p:pic>
      <p:pic>
        <p:nvPicPr>
          <p:cNvPr id="4" name="ca317.jpg" descr="id:2147490742;FounderCES">
            <a:extLst>
              <a:ext uri="{FF2B5EF4-FFF2-40B4-BE49-F238E27FC236}">
                <a16:creationId xmlns:a16="http://schemas.microsoft.com/office/drawing/2014/main" id="{9234A3DB-4C7B-FA08-FE87-E4B411165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6873" y="3140968"/>
            <a:ext cx="1393810" cy="26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600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34703DA-A127-FE68-3AD5-4B3E80B7C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）求右管水银面下降的高度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2EF4BC09-4F80-0D3F-37DF-24F4646A250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283602"/>
                <a:ext cx="11485848" cy="20013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 eaLnBrk="1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左管水银面下降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的过程中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左管内封闭气体做等温变化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则根据玻意耳定律有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72cmHg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此时左管水银面比右管水银面高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则右管水银面下降的高度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4cm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2EF4BC09-4F80-0D3F-37DF-24F4646A25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283602"/>
                <a:ext cx="11485848" cy="2001382"/>
              </a:xfrm>
              <a:prstGeom prst="rect">
                <a:avLst/>
              </a:prstGeom>
              <a:blipFill>
                <a:blip r:embed="rId2"/>
                <a:stretch>
                  <a:fillRect l="-796" r="-849" b="-64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F6DB3774-421A-19C8-845B-F98D2AF01B1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1481210"/>
            <a:ext cx="722448" cy="2967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13C93BD5-CA81-A338-595C-F3DB7E18DC81}"/>
              </a:ext>
            </a:extLst>
          </p:cNvPr>
          <p:cNvSpPr txBox="1"/>
          <p:nvPr/>
        </p:nvSpPr>
        <p:spPr>
          <a:xfrm>
            <a:off x="360854" y="3284984"/>
            <a:ext cx="213474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</a:rPr>
              <a:t>4cm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DD8BD0A-4096-558A-8911-190C04883B8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471059"/>
            <a:ext cx="748347" cy="309661"/>
          </a:xfrm>
          <a:prstGeom prst="rect">
            <a:avLst/>
          </a:prstGeom>
        </p:spPr>
      </p:pic>
      <p:pic>
        <p:nvPicPr>
          <p:cNvPr id="7" name="ca317.jpg" descr="id:2147490742;FounderCES">
            <a:extLst>
              <a:ext uri="{FF2B5EF4-FFF2-40B4-BE49-F238E27FC236}">
                <a16:creationId xmlns:a16="http://schemas.microsoft.com/office/drawing/2014/main" id="{D76322CC-2D36-3899-70F2-04B62AF8C0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6873" y="3562779"/>
            <a:ext cx="1393810" cy="26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75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4C84A7E-7398-B58B-CBF9-0CD8323FA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）关闭阀门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后，若缓慢改变左管内封闭气体的温度，使左管的水银面回到最初高度，求此时左管内封闭气体的热力学温度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963CEC32-AC4F-CBBA-9015-FFC5D3AB65E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855763"/>
                <a:ext cx="11485848" cy="1384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要使左管水银面回到原来高度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则右管水银面要再下降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左管内封闭气体的压强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280K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963CEC32-AC4F-CBBA-9015-FFC5D3AB65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55763"/>
                <a:ext cx="11485848" cy="1384225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7793CD00-75E4-5862-A10E-4764214064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2053371"/>
            <a:ext cx="722448" cy="2967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678C58B-0D74-6F04-5818-A4356C593F94}"/>
              </a:ext>
            </a:extLst>
          </p:cNvPr>
          <p:cNvSpPr txBox="1"/>
          <p:nvPr/>
        </p:nvSpPr>
        <p:spPr>
          <a:xfrm>
            <a:off x="360807" y="3239988"/>
            <a:ext cx="213474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</a:rPr>
              <a:t>4cm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00F0AF4-B5B0-8D3B-E259-330DDC69DB5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60" y="3426063"/>
            <a:ext cx="748347" cy="309661"/>
          </a:xfrm>
          <a:prstGeom prst="rect">
            <a:avLst/>
          </a:prstGeom>
        </p:spPr>
      </p:pic>
      <p:pic>
        <p:nvPicPr>
          <p:cNvPr id="7" name="ca317.jpg" descr="id:2147490742;FounderCES">
            <a:extLst>
              <a:ext uri="{FF2B5EF4-FFF2-40B4-BE49-F238E27FC236}">
                <a16:creationId xmlns:a16="http://schemas.microsoft.com/office/drawing/2014/main" id="{84FEB9FF-A358-BD57-4E8B-9046C5694A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6873" y="3458280"/>
            <a:ext cx="1393810" cy="26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5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88CEDDC-5097-3FDC-9B0F-6BFF2D7F3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）关闭阀门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后，若将右端封闭，保持右管内封闭气体的温度不变的同时，对左管缓慢加热，使左管和右管的水银面再次相平，求此时左管内气体的热力学温度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ED40F415-380B-37DA-B92D-D628B4A94AA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855763"/>
                <a:ext cx="11485848" cy="1932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>
                  <a:tabLst>
                    <a:tab pos="5850890" algn="l"/>
                  </a:tabLst>
                </a:pP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右管内封闭气体做等温变化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则根据玻意耳定律有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  <m:r>
                          <a:rPr lang="zh-CN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𝑯</m:t>
                        </m:r>
                        <m: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f>
                          <m:f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对左管内封闭气体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𝑳𝑺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  <m:d>
                          <m:d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𝑳</m:t>
                            </m:r>
                            <m:r>
                              <a:rPr lang="zh-CN" altLang="zh-CN" b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＋</m:t>
                            </m:r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𝚫</m:t>
                            </m:r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𝑯</m:t>
                            </m:r>
                            <m: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f>
                              <m:fPr>
                                <m:ctrlPr>
                                  <a:rPr lang="zh-CN" altLang="zh-CN" b="1" i="1" spc="-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 spc="-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num>
                              <m:den>
                                <m:r>
                                  <a:rPr lang="en-US" altLang="zh-CN" b="1" i="1" spc="-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350K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pc="-1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ED40F415-380B-37DA-B92D-D628B4A94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55763"/>
                <a:ext cx="11485848" cy="1932965"/>
              </a:xfrm>
              <a:prstGeom prst="rect">
                <a:avLst/>
              </a:prstGeom>
              <a:blipFill>
                <a:blip r:embed="rId2"/>
                <a:stretch>
                  <a:fillRect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9D549CC7-7C18-8BC8-8ECC-B1464798BEB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2259132"/>
            <a:ext cx="722448" cy="2967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463F9659-0C59-B072-B5BE-61FD75FF23D5}"/>
              </a:ext>
            </a:extLst>
          </p:cNvPr>
          <p:cNvSpPr txBox="1"/>
          <p:nvPr/>
        </p:nvSpPr>
        <p:spPr>
          <a:xfrm>
            <a:off x="360807" y="3788728"/>
            <a:ext cx="213474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</a:rPr>
              <a:t>350K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55066F6-C56E-7D27-6CE6-9D50960AEA9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60" y="3974803"/>
            <a:ext cx="748347" cy="309661"/>
          </a:xfrm>
          <a:prstGeom prst="rect">
            <a:avLst/>
          </a:prstGeom>
        </p:spPr>
      </p:pic>
      <p:pic>
        <p:nvPicPr>
          <p:cNvPr id="7" name="ca317.jpg" descr="id:2147490742;FounderCES">
            <a:extLst>
              <a:ext uri="{FF2B5EF4-FFF2-40B4-BE49-F238E27FC236}">
                <a16:creationId xmlns:a16="http://schemas.microsoft.com/office/drawing/2014/main" id="{705FC8A8-B012-3C31-99F5-DF6CB4EA86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3007" y="3801453"/>
            <a:ext cx="1264397" cy="240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2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ABA44-6A94-FFA0-3C51-2D9E8946E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9D95B4C6-2048-C591-3335-A0CE2B1DB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07" y="746469"/>
            <a:ext cx="11484352" cy="3346237"/>
          </a:xfrm>
          <a:solidFill>
            <a:srgbClr val="E3F2E7"/>
          </a:solidFill>
        </p:spPr>
        <p:txBody>
          <a:bodyPr/>
          <a:lstStyle/>
          <a:p>
            <a:pPr indent="1701800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液柱压强的求解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连通器原理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在连通器中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同一液柱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中间液体不间断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在同一水平液面上的压强是相等的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在考虑与气体接触的液柱所产生的附加压强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应特别注意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表示液面间的竖直高度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不一定是液柱长度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在连通器内灵活选取等压面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由两侧压强相等列方程求解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顿有所悟.eps" descr="id:2147489713;FounderCES">
            <a:extLst>
              <a:ext uri="{FF2B5EF4-FFF2-40B4-BE49-F238E27FC236}">
                <a16:creationId xmlns:a16="http://schemas.microsoft.com/office/drawing/2014/main" id="{7815BD2D-4FFF-DE48-0F3F-AF2E12896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39" y="890709"/>
            <a:ext cx="1630478" cy="35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3910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2685EA-CC11-0FF8-11E1-7F1A61C5D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69668"/>
            <a:ext cx="11485848" cy="57624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一定质量的理想气体的状态变化图像及其特点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4.eps" descr="id:2147490502;FounderCES">
            <a:extLst>
              <a:ext uri="{FF2B5EF4-FFF2-40B4-BE49-F238E27FC236}">
                <a16:creationId xmlns:a16="http://schemas.microsoft.com/office/drawing/2014/main" id="{D3EDAC4F-DFBE-6945-5324-50D4367FA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970"/>
            <a:ext cx="964151" cy="33862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98CD6371-B590-E0C1-DE71-1284827F2CCC}"/>
              </a:ext>
            </a:extLst>
          </p:cNvPr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理想气体状态变化的图像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>
                <a:extLst>
                  <a:ext uri="{FF2B5EF4-FFF2-40B4-BE49-F238E27FC236}">
                    <a16:creationId xmlns:a16="http://schemas.microsoft.com/office/drawing/2014/main" id="{AE53F37E-F2A2-EB29-BC99-3127F7EBD2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0956398"/>
                  </p:ext>
                </p:extLst>
              </p:nvPr>
            </p:nvGraphicFramePr>
            <p:xfrm>
              <a:off x="360855" y="1443323"/>
              <a:ext cx="11468707" cy="492406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05759">
                      <a:extLst>
                        <a:ext uri="{9D8B030D-6E8A-4147-A177-3AD203B41FA5}">
                          <a16:colId xmlns:a16="http://schemas.microsoft.com/office/drawing/2014/main" val="4065196451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3346442223"/>
                        </a:ext>
                      </a:extLst>
                    </a:gridCol>
                    <a:gridCol w="3960440">
                      <a:extLst>
                        <a:ext uri="{9D8B030D-6E8A-4147-A177-3AD203B41FA5}">
                          <a16:colId xmlns:a16="http://schemas.microsoft.com/office/drawing/2014/main" val="4192349658"/>
                        </a:ext>
                      </a:extLst>
                    </a:gridCol>
                    <a:gridCol w="4438212">
                      <a:extLst>
                        <a:ext uri="{9D8B030D-6E8A-4147-A177-3AD203B41FA5}">
                          <a16:colId xmlns:a16="http://schemas.microsoft.com/office/drawing/2014/main" val="1908705228"/>
                        </a:ext>
                      </a:extLst>
                    </a:gridCol>
                  </a:tblGrid>
                  <a:tr h="5168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特点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873" marR="41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其他图像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7938571"/>
                      </a:ext>
                    </a:extLst>
                  </a:tr>
                  <a:tr h="175684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𝐂𝐓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斜率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𝐂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即斜率 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对应的体积越小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873" marR="41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90780348"/>
                      </a:ext>
                    </a:extLst>
                  </a:tr>
                  <a:tr h="1152128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为常量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越大的等温线对应的温度越高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离原点越远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710" marR="407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3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42499019"/>
                      </a:ext>
                    </a:extLst>
                  </a:tr>
                  <a:tr h="792088">
                    <a:tc vMerge="1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altLang="zh-CN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p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𝐂𝐓</m:t>
                                  </m:r>
                                </m:num>
                                <m:den>
                                  <m: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斜率</a:t>
                          </a:r>
                          <a:r>
                            <a:rPr lang="en-US" altLang="zh-CN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k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altLang="zh-CN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CT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即斜率越大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对应的温度越高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710" marR="407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19524745"/>
                      </a:ext>
                    </a:extLst>
                  </a:tr>
                  <a:tr h="21602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altLang="zh-CN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p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𝐂𝐓</m:t>
                                  </m:r>
                                </m:num>
                                <m:den>
                                  <m: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斜率</a:t>
                          </a:r>
                          <a:r>
                            <a:rPr lang="en-US" altLang="zh-CN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k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altLang="zh-CN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CT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即斜率越大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对应的温度越高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710" marR="407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771714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>
                <a:extLst>
                  <a:ext uri="{FF2B5EF4-FFF2-40B4-BE49-F238E27FC236}">
                    <a16:creationId xmlns:a16="http://schemas.microsoft.com/office/drawing/2014/main" id="{AE53F37E-F2A2-EB29-BC99-3127F7EBD2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0956398"/>
                  </p:ext>
                </p:extLst>
              </p:nvPr>
            </p:nvGraphicFramePr>
            <p:xfrm>
              <a:off x="360855" y="1443323"/>
              <a:ext cx="11468707" cy="492406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05759">
                      <a:extLst>
                        <a:ext uri="{9D8B030D-6E8A-4147-A177-3AD203B41FA5}">
                          <a16:colId xmlns:a16="http://schemas.microsoft.com/office/drawing/2014/main" val="4065196451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3346442223"/>
                        </a:ext>
                      </a:extLst>
                    </a:gridCol>
                    <a:gridCol w="3960440">
                      <a:extLst>
                        <a:ext uri="{9D8B030D-6E8A-4147-A177-3AD203B41FA5}">
                          <a16:colId xmlns:a16="http://schemas.microsoft.com/office/drawing/2014/main" val="4192349658"/>
                        </a:ext>
                      </a:extLst>
                    </a:gridCol>
                    <a:gridCol w="4438212">
                      <a:extLst>
                        <a:ext uri="{9D8B030D-6E8A-4147-A177-3AD203B41FA5}">
                          <a16:colId xmlns:a16="http://schemas.microsoft.com/office/drawing/2014/main" val="1908705228"/>
                        </a:ext>
                      </a:extLst>
                    </a:gridCol>
                  </a:tblGrid>
                  <a:tr h="5168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特点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873" marR="41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其他图像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7938571"/>
                      </a:ext>
                    </a:extLst>
                  </a:tr>
                  <a:tr h="175684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1873" marR="41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7692" t="-29758" r="-112308" b="-1550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90780348"/>
                      </a:ext>
                    </a:extLst>
                  </a:tr>
                  <a:tr h="1375347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为常量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越大的等温线对应的温度越高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离原点越远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710" marR="407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3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42499019"/>
                      </a:ext>
                    </a:extLst>
                  </a:tr>
                  <a:tr h="792088">
                    <a:tc vMerge="1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0710" marR="407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7692" t="-287560" r="-112308" b="-622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19524745"/>
                      </a:ext>
                    </a:extLst>
                  </a:tr>
                  <a:tr h="48291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altLang="zh-CN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p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 xmlns:a14="http://schemas.microsoft.com/office/drawing/2010/main"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𝐂𝐓</m:t>
                                  </m:r>
                                </m:num>
                                <m:den>
                                  <m: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斜率</a:t>
                          </a:r>
                          <a:r>
                            <a:rPr lang="en-US" altLang="zh-CN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k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altLang="zh-CN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CT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即斜率越大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alt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对应的温度越高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710" marR="407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7717149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sd347.jpg">
            <a:extLst>
              <a:ext uri="{FF2B5EF4-FFF2-40B4-BE49-F238E27FC236}">
                <a16:creationId xmlns:a16="http://schemas.microsoft.com/office/drawing/2014/main" id="{CDBAA7EE-CDF8-1A26-4BA6-3909CA94F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8816" y="2076985"/>
            <a:ext cx="1463874" cy="1539546"/>
          </a:xfrm>
          <a:prstGeom prst="rect">
            <a:avLst/>
          </a:prstGeom>
        </p:spPr>
      </p:pic>
      <p:pic>
        <p:nvPicPr>
          <p:cNvPr id="9" name="sd390.jpg">
            <a:extLst>
              <a:ext uri="{FF2B5EF4-FFF2-40B4-BE49-F238E27FC236}">
                <a16:creationId xmlns:a16="http://schemas.microsoft.com/office/drawing/2014/main" id="{B1B47E52-A97B-4618-D51C-310AB02B781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50000"/>
          <a:stretch>
            <a:fillRect/>
          </a:stretch>
        </p:blipFill>
        <p:spPr>
          <a:xfrm>
            <a:off x="7982564" y="2216625"/>
            <a:ext cx="1366021" cy="1317747"/>
          </a:xfrm>
          <a:prstGeom prst="rect">
            <a:avLst/>
          </a:prstGeom>
        </p:spPr>
      </p:pic>
      <p:pic>
        <p:nvPicPr>
          <p:cNvPr id="10" name="sd390.jpg">
            <a:extLst>
              <a:ext uri="{FF2B5EF4-FFF2-40B4-BE49-F238E27FC236}">
                <a16:creationId xmlns:a16="http://schemas.microsoft.com/office/drawing/2014/main" id="{A66CB6D7-AF5F-97C1-5644-3D0EACBA015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0000"/>
          <a:stretch>
            <a:fillRect/>
          </a:stretch>
        </p:blipFill>
        <p:spPr>
          <a:xfrm>
            <a:off x="9903931" y="2216370"/>
            <a:ext cx="1366021" cy="1317747"/>
          </a:xfrm>
          <a:prstGeom prst="rect">
            <a:avLst/>
          </a:prstGeom>
        </p:spPr>
      </p:pic>
      <p:pic>
        <p:nvPicPr>
          <p:cNvPr id="11" name="sd348.jpg">
            <a:extLst>
              <a:ext uri="{FF2B5EF4-FFF2-40B4-BE49-F238E27FC236}">
                <a16:creationId xmlns:a16="http://schemas.microsoft.com/office/drawing/2014/main" id="{F2157484-9B07-CFB2-3E21-E73DE8CBFA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6654" y="4057160"/>
            <a:ext cx="1539546" cy="1552593"/>
          </a:xfrm>
          <a:prstGeom prst="rect">
            <a:avLst/>
          </a:prstGeom>
        </p:spPr>
      </p:pic>
      <p:pic>
        <p:nvPicPr>
          <p:cNvPr id="12" name="sd391.jpg">
            <a:extLst>
              <a:ext uri="{FF2B5EF4-FFF2-40B4-BE49-F238E27FC236}">
                <a16:creationId xmlns:a16="http://schemas.microsoft.com/office/drawing/2014/main" id="{84822F27-FAF3-A028-4CF0-1E6B98126F7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50368"/>
          <a:stretch>
            <a:fillRect/>
          </a:stretch>
        </p:blipFill>
        <p:spPr>
          <a:xfrm>
            <a:off x="7982564" y="4292004"/>
            <a:ext cx="1279911" cy="1317749"/>
          </a:xfrm>
          <a:prstGeom prst="rect">
            <a:avLst/>
          </a:prstGeom>
        </p:spPr>
      </p:pic>
      <p:pic>
        <p:nvPicPr>
          <p:cNvPr id="13" name="sd391.jpg">
            <a:extLst>
              <a:ext uri="{FF2B5EF4-FFF2-40B4-BE49-F238E27FC236}">
                <a16:creationId xmlns:a16="http://schemas.microsoft.com/office/drawing/2014/main" id="{2BF4B9EB-22D7-06E6-6474-906272BD03D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0000"/>
          <a:stretch>
            <a:fillRect/>
          </a:stretch>
        </p:blipFill>
        <p:spPr>
          <a:xfrm>
            <a:off x="9947109" y="4286985"/>
            <a:ext cx="1279911" cy="132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722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）适用条件：气体的质量一定，气体的压强不变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）等压变化的图像：由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坐标系中，等压线是一条过坐标原点的倾斜直线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对于一定质量的气体，不同等压线的斜率不同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斜率越小，压强越大，如图所示，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a314.jpg" descr="id:2147490565;FounderCES">
            <a:extLst>
              <a:ext uri="{FF2B5EF4-FFF2-40B4-BE49-F238E27FC236}">
                <a16:creationId xmlns:a16="http://schemas.microsoft.com/office/drawing/2014/main" id="{FD34BB3A-74A0-E985-765A-AC2AD6A1E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369" y="3212976"/>
            <a:ext cx="2156817" cy="205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>
                <a:extLst>
                  <a:ext uri="{FF2B5EF4-FFF2-40B4-BE49-F238E27FC236}">
                    <a16:creationId xmlns:a16="http://schemas.microsoft.com/office/drawing/2014/main" id="{E9FE27C3-D7E5-B69D-6396-CEE1A48DCCC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703563"/>
                  </p:ext>
                </p:extLst>
              </p:nvPr>
            </p:nvGraphicFramePr>
            <p:xfrm>
              <a:off x="360855" y="939267"/>
              <a:ext cx="11468707" cy="364186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05759">
                      <a:extLst>
                        <a:ext uri="{9D8B030D-6E8A-4147-A177-3AD203B41FA5}">
                          <a16:colId xmlns:a16="http://schemas.microsoft.com/office/drawing/2014/main" val="4065196451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3346442223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4192349658"/>
                        </a:ext>
                      </a:extLst>
                    </a:gridCol>
                    <a:gridCol w="2854036">
                      <a:extLst>
                        <a:ext uri="{9D8B030D-6E8A-4147-A177-3AD203B41FA5}">
                          <a16:colId xmlns:a16="http://schemas.microsoft.com/office/drawing/2014/main" val="1908705228"/>
                        </a:ext>
                      </a:extLst>
                    </a:gridCol>
                  </a:tblGrid>
                  <a:tr h="5168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特点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873" marR="41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其他图像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7938571"/>
                      </a:ext>
                    </a:extLst>
                  </a:tr>
                  <a:tr h="312499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𝐂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𝐩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斜率 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𝐂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𝐩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即斜率越大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对应的压强越小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907803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>
                <a:extLst>
                  <a:ext uri="{FF2B5EF4-FFF2-40B4-BE49-F238E27FC236}">
                    <a16:creationId xmlns:a16="http://schemas.microsoft.com/office/drawing/2014/main" id="{E9FE27C3-D7E5-B69D-6396-CEE1A48DCCC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703563"/>
                  </p:ext>
                </p:extLst>
              </p:nvPr>
            </p:nvGraphicFramePr>
            <p:xfrm>
              <a:off x="360855" y="939267"/>
              <a:ext cx="11468707" cy="364186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05759">
                      <a:extLst>
                        <a:ext uri="{9D8B030D-6E8A-4147-A177-3AD203B41FA5}">
                          <a16:colId xmlns:a16="http://schemas.microsoft.com/office/drawing/2014/main" val="4065196451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3346442223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4192349658"/>
                        </a:ext>
                      </a:extLst>
                    </a:gridCol>
                    <a:gridCol w="2854036">
                      <a:extLst>
                        <a:ext uri="{9D8B030D-6E8A-4147-A177-3AD203B41FA5}">
                          <a16:colId xmlns:a16="http://schemas.microsoft.com/office/drawing/2014/main" val="1908705228"/>
                        </a:ext>
                      </a:extLst>
                    </a:gridCol>
                  </a:tblGrid>
                  <a:tr h="5168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特点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873" marR="41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其他图像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7938571"/>
                      </a:ext>
                    </a:extLst>
                  </a:tr>
                  <a:tr h="312499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5495" t="-16764" r="-51648" b="-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9078034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sd350.jpg">
            <a:extLst>
              <a:ext uri="{FF2B5EF4-FFF2-40B4-BE49-F238E27FC236}">
                <a16:creationId xmlns:a16="http://schemas.microsoft.com/office/drawing/2014/main" id="{A86F7145-79CA-6C1F-9CE9-021B21DAF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670" y="2204864"/>
            <a:ext cx="1527505" cy="1670837"/>
          </a:xfrm>
          <a:prstGeom prst="rect">
            <a:avLst/>
          </a:prstGeom>
        </p:spPr>
      </p:pic>
      <p:pic>
        <p:nvPicPr>
          <p:cNvPr id="5" name="sd392.jpg">
            <a:extLst>
              <a:ext uri="{FF2B5EF4-FFF2-40B4-BE49-F238E27FC236}">
                <a16:creationId xmlns:a16="http://schemas.microsoft.com/office/drawing/2014/main" id="{545E1B48-2CE8-46D4-391D-9D5F765CC8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7614" y="1628800"/>
            <a:ext cx="1375983" cy="281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719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62342FC-2D69-0B57-2CAA-83AE01866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一般状态变化图像的处理方法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对于气体状态的变化图像，由于图像的形式灵活多变，含义各不相同，考查的内容又比较丰富，处理起来有一定的难度，要解决好这个问题，应从以下几个方面入手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）看清坐标轴，理解图像的意义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）观察图像，弄清图像中各物理量的变化情况，看是否属于特殊变化过程，如等温变化、等容变化或等压变化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）若不是特殊变化过程，可在坐标系中作特殊变化的图像（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如等温线、等容线或等压线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），以实现两个状态的比较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5803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4510186-62C4-A4A9-9DB6-F3AE1EAD7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5947"/>
          </a:xfrm>
        </p:spPr>
        <p:txBody>
          <a:bodyPr/>
          <a:lstStyle/>
          <a:p>
            <a:pPr indent="987425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河北秦皇岛昌黎县一模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）一定质量的理想气体从初状态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最终回到状态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，该过程中气体的体积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随热力学温度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的变化规律如图所示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则下列与该变化过程相对应的变化过程正确的是（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A	B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33400" algn="l"/>
                <a:tab pos="58499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	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4.eps" descr="id:2147490509;FounderCES">
            <a:extLst>
              <a:ext uri="{FF2B5EF4-FFF2-40B4-BE49-F238E27FC236}">
                <a16:creationId xmlns:a16="http://schemas.microsoft.com/office/drawing/2014/main" id="{63AB17E7-5DA5-C9DC-DC64-CD8072E83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22" y="892039"/>
            <a:ext cx="1013333" cy="326841"/>
          </a:xfrm>
          <a:prstGeom prst="rect">
            <a:avLst/>
          </a:prstGeom>
        </p:spPr>
      </p:pic>
      <p:pic>
        <p:nvPicPr>
          <p:cNvPr id="3" name="sd352.jpg" descr="id:2147490799;FounderCES">
            <a:extLst>
              <a:ext uri="{FF2B5EF4-FFF2-40B4-BE49-F238E27FC236}">
                <a16:creationId xmlns:a16="http://schemas.microsoft.com/office/drawing/2014/main" id="{CA80B29B-CCCF-D251-0771-1984FA3CC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382614"/>
            <a:ext cx="1719047" cy="1470526"/>
          </a:xfrm>
          <a:prstGeom prst="rect">
            <a:avLst/>
          </a:prstGeom>
        </p:spPr>
      </p:pic>
      <p:pic>
        <p:nvPicPr>
          <p:cNvPr id="5" name="sd353.jpg" descr="id:2147490806;FounderCES">
            <a:extLst>
              <a:ext uri="{FF2B5EF4-FFF2-40B4-BE49-F238E27FC236}">
                <a16:creationId xmlns:a16="http://schemas.microsoft.com/office/drawing/2014/main" id="{0A2DA015-C22F-9D2E-1F8A-7255280D1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9142" y="2491988"/>
            <a:ext cx="1811760" cy="1476964"/>
          </a:xfrm>
          <a:prstGeom prst="rect">
            <a:avLst/>
          </a:prstGeom>
        </p:spPr>
      </p:pic>
      <p:pic>
        <p:nvPicPr>
          <p:cNvPr id="6" name="sd354.jpg" descr="id:2147490813;FounderCES">
            <a:extLst>
              <a:ext uri="{FF2B5EF4-FFF2-40B4-BE49-F238E27FC236}">
                <a16:creationId xmlns:a16="http://schemas.microsoft.com/office/drawing/2014/main" id="{424D3BC3-CF6F-D76E-8002-D0B1925D46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660" y="4335108"/>
            <a:ext cx="1810472" cy="1494991"/>
          </a:xfrm>
          <a:prstGeom prst="rect">
            <a:avLst/>
          </a:prstGeom>
        </p:spPr>
      </p:pic>
      <p:pic>
        <p:nvPicPr>
          <p:cNvPr id="7" name="sd355.jpg" descr="id:2147490820;FounderCES">
            <a:extLst>
              <a:ext uri="{FF2B5EF4-FFF2-40B4-BE49-F238E27FC236}">
                <a16:creationId xmlns:a16="http://schemas.microsoft.com/office/drawing/2014/main" id="{7D796AE2-BD47-E6AE-D92B-C82DD89E16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9142" y="4366012"/>
            <a:ext cx="1776992" cy="1464087"/>
          </a:xfrm>
          <a:prstGeom prst="rect">
            <a:avLst/>
          </a:prstGeom>
        </p:spPr>
      </p:pic>
      <p:pic>
        <p:nvPicPr>
          <p:cNvPr id="8" name="sd351.jpg" descr="id:2147490792;FounderCES">
            <a:extLst>
              <a:ext uri="{FF2B5EF4-FFF2-40B4-BE49-F238E27FC236}">
                <a16:creationId xmlns:a16="http://schemas.microsoft.com/office/drawing/2014/main" id="{54DCAE92-B333-C7C4-5077-5E6AC5FB15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6523" y="3143013"/>
            <a:ext cx="2046117" cy="168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053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E62873A-3380-073A-CE4D-4D54E809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470"/>
            <a:ext cx="11485847" cy="4842031"/>
          </a:xfrm>
        </p:spPr>
        <p:txBody>
          <a:bodyPr/>
          <a:lstStyle/>
          <a:p>
            <a:pPr indent="806450"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题图中横坐标表示热力学温度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273K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图像的纵轴水平向右平移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273K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便得到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</a:t>
            </a:r>
            <a:r>
              <a:rPr lang="en-US" altLang="zh-CN" b="1" i="1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i="1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en-US" altLang="zh-CN" b="1" i="1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图线的反向延长线不会经过坐标原点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是等压变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图线平行于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是等容变化过程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温度升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而图像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中压强减小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是等压变化过程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图线平行于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是等容变化过程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温度升高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而图像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中压强减小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是等压变化过程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图线平行于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是等容变化过程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温度升高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图线的延长线经过坐标原点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是等温变化过程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图像平行于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是等容变化过程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温度降低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图线的延长线经过坐标原点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42B50B-F986-7D10-16B8-793CC18783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943728"/>
            <a:ext cx="722448" cy="296719"/>
          </a:xfrm>
          <a:prstGeom prst="rect">
            <a:avLst/>
          </a:prstGeom>
        </p:spPr>
      </p:pic>
      <p:pic>
        <p:nvPicPr>
          <p:cNvPr id="4" name="sd351.jpg" descr="id:2147490792;FounderCES">
            <a:extLst>
              <a:ext uri="{FF2B5EF4-FFF2-40B4-BE49-F238E27FC236}">
                <a16:creationId xmlns:a16="http://schemas.microsoft.com/office/drawing/2014/main" id="{E8515F41-D26F-F0D7-A070-4C6FFE696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3558" y="943728"/>
            <a:ext cx="2046117" cy="168041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3B3D740-5B0C-2D74-C903-4044B945571C}"/>
              </a:ext>
            </a:extLst>
          </p:cNvPr>
          <p:cNvSpPr txBox="1"/>
          <p:nvPr/>
        </p:nvSpPr>
        <p:spPr>
          <a:xfrm>
            <a:off x="360854" y="5513329"/>
            <a:ext cx="213474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25126C5-A83E-482A-4E20-AA1F1DEC592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5681322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6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ABA44-6A94-FFA0-3C51-2D9E8946E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9D95B4C6-2048-C591-3335-A0CE2B1DB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07" y="2132856"/>
            <a:ext cx="11484352" cy="2238241"/>
          </a:xfrm>
          <a:solidFill>
            <a:srgbClr val="E3F2E7"/>
          </a:solidFill>
        </p:spPr>
        <p:txBody>
          <a:bodyPr/>
          <a:lstStyle/>
          <a:p>
            <a:pPr indent="1611313"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在根据图像判断气体的状态变化时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首先要确定横、纵坐标表示的物理量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其次根据图像的形状判断各物理量的变化规律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在气体状态变化的图像中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图线上的一个点表示一定质量气体的一个平衡状态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一线段表示一定质量气体状态变化的一个过程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顿有所悟.eps" descr="id:2147489713;FounderCES">
            <a:extLst>
              <a:ext uri="{FF2B5EF4-FFF2-40B4-BE49-F238E27FC236}">
                <a16:creationId xmlns:a16="http://schemas.microsoft.com/office/drawing/2014/main" id="{7815BD2D-4FFF-DE48-0F3F-AF2E12896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39" y="2277096"/>
            <a:ext cx="1630478" cy="35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057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5515"/>
            <a:ext cx="1269856" cy="3475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58659"/>
                <a:ext cx="11485848" cy="4151201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等容变化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一定质量的某种气体，在体积不变时，压强随温度变化的过程叫作气体的等容变化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查理定律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）内容：一定质量的某种气体，在体积不变的情况下，压强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与热力学温度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成正比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pc="-1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）公式：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推论式：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）适用条件：气体的质量一定，气体的体积不变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58659"/>
                <a:ext cx="11485848" cy="4151201"/>
              </a:xfrm>
              <a:blipFill>
                <a:blip r:embed="rId3"/>
                <a:stretch>
                  <a:fillRect l="-796" r="-849" b="-2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气体的等容变化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99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）等容变化的图像：如图甲所示，在等容变化过程中，压强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与摄氏温度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是一次函数关系，不是简单的正比例关系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但是，如果把图甲中的直线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延长至与横轴相交，把交点当作坐标原点，建立新的坐标系（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），那么，这时的压强与温度的关系就是正比例关系了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气体的压强不太大，温度不太低时，图乙中坐标原点的意义是气体温度为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时，其压强为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可以证明，新坐标原点对应的温度就是热力学温度的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，也称绝对零度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a315.jpg" descr="id:2147490579;FounderCES">
            <a:extLst>
              <a:ext uri="{FF2B5EF4-FFF2-40B4-BE49-F238E27FC236}">
                <a16:creationId xmlns:a16="http://schemas.microsoft.com/office/drawing/2014/main" id="{58A350EC-4CCB-DB64-C47A-80A4CC350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505" y="4241015"/>
            <a:ext cx="5867401" cy="183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1AE85-8096-5C6D-9493-D09F7421D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48631714-4EEF-70C5-E987-CEDF53F8D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07" y="2248812"/>
            <a:ext cx="11484352" cy="1684244"/>
          </a:xfrm>
          <a:solidFill>
            <a:srgbClr val="E3F2E7"/>
          </a:solidFill>
        </p:spPr>
        <p:txBody>
          <a:bodyPr/>
          <a:lstStyle/>
          <a:p>
            <a:pPr indent="179228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气体等容变化时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与热力学温度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成正比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不是与摄氏温度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成正比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但压强变化量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与热力学温度变化量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和摄氏温度变化量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都成正比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∝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∝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89535;FounderCES">
            <a:extLst>
              <a:ext uri="{FF2B5EF4-FFF2-40B4-BE49-F238E27FC236}">
                <a16:creationId xmlns:a16="http://schemas.microsoft.com/office/drawing/2014/main" id="{B98D8412-B5FE-B4D6-0460-2839E31C0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07" y="2409432"/>
            <a:ext cx="1722270" cy="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84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67" y="902198"/>
            <a:ext cx="1269856" cy="334174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008230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理想气体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在任何温度、任何压强下都遵从气体实验定律的气体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理想气体的特点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）严格遵守气体实验定律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）理想气体分子本身的大小与分子间的距离相比可忽略不计，分子不占空间，可视为质点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）理想气体分子除碰撞外，无相互作用的引力和斥力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）理想气体分子无分子势能，内能等于所有分子热运动的动能之和，一定质量的理想气体的内能只和温度有关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理想气体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200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理想气体与实际气体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在温度不低于零下几十摄氏度、压强不超过大气压的几倍时，把实际气体当成理想气体来处理，误差很小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62D6E99B-8A16-749F-FF74-2E62E79C8333}"/>
              </a:ext>
            </a:extLst>
          </p:cNvPr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611313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理想气体是一种理想化模型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是对实际气体的科学抽象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题目中无特别说明时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一般都可将实际气体当成理想气体来处理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89713;FounderCES">
            <a:extLst>
              <a:ext uri="{FF2B5EF4-FFF2-40B4-BE49-F238E27FC236}">
                <a16:creationId xmlns:a16="http://schemas.microsoft.com/office/drawing/2014/main" id="{9C08A1E9-9C96-1231-910F-88D84F64C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88" y="3307108"/>
            <a:ext cx="1630690" cy="35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5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69F66258-507B-327E-151D-210A9FA63A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55873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理想气体的状态方程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）内容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一定质量的某种理想气体，在从某一状态变化到另一状态时，尽管其压强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和温度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都可能改变，但是压强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跟体积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的乘积与热力学温度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之比却保持不变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）公式：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）适用条件：一定质量的理想气体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69F66258-507B-327E-151D-210A9FA63A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55873"/>
              </a:xfrm>
              <a:blipFill>
                <a:blip r:embed="rId2"/>
                <a:stretch>
                  <a:fillRect l="-796" r="-849" b="-3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001339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3122</Words>
  <Application>Microsoft Office PowerPoint</Application>
  <PresentationFormat>自定义</PresentationFormat>
  <Paragraphs>159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2" baseType="lpstr"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646</cp:revision>
  <dcterms:created xsi:type="dcterms:W3CDTF">2020-11-06T05:24:00Z</dcterms:created>
  <dcterms:modified xsi:type="dcterms:W3CDTF">2025-11-03T10:00:03Z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